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4" r:id="rId2"/>
    <p:sldId id="566" r:id="rId3"/>
    <p:sldId id="567" r:id="rId4"/>
    <p:sldId id="569" r:id="rId5"/>
    <p:sldId id="570" r:id="rId6"/>
    <p:sldId id="571" r:id="rId7"/>
    <p:sldId id="572" r:id="rId8"/>
    <p:sldId id="573" r:id="rId9"/>
    <p:sldId id="574" r:id="rId10"/>
    <p:sldId id="568" r:id="rId11"/>
    <p:sldId id="576" r:id="rId12"/>
    <p:sldId id="575" r:id="rId13"/>
    <p:sldId id="565" r:id="rId1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5A6EB4"/>
    <a:srgbClr val="CBDDD8"/>
    <a:srgbClr val="009682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2" autoAdjust="0"/>
    <p:restoredTop sz="95153" autoAdjust="0"/>
  </p:normalViewPr>
  <p:slideViewPr>
    <p:cSldViewPr>
      <p:cViewPr varScale="1">
        <p:scale>
          <a:sx n="84" d="100"/>
          <a:sy n="84" d="100"/>
        </p:scale>
        <p:origin x="67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07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3387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124745"/>
            <a:ext cx="83899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Further development and conclusion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78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Wolfgang Raskob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CONFIDENCE idssemination workshop, Bratislava, 02.11 – 05.11.2019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D4C97B7-4EAF-4DE5-921B-A37139A160F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943790" cy="1570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29">
            <a:extLst>
              <a:ext uri="{FF2B5EF4-FFF2-40B4-BE49-F238E27FC236}">
                <a16:creationId xmlns:a16="http://schemas.microsoft.com/office/drawing/2014/main" id="{739FFD84-24B9-4690-9765-E217655A07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7" t="28313" r="15197" b="38272"/>
          <a:stretch/>
        </p:blipFill>
        <p:spPr>
          <a:xfrm>
            <a:off x="922872" y="5178688"/>
            <a:ext cx="1748387" cy="110913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3B43271-86A8-48B8-BB2C-722364907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8"/>
          <a:stretch>
            <a:fillRect/>
          </a:stretch>
        </p:blipFill>
        <p:spPr bwMode="auto">
          <a:xfrm>
            <a:off x="2586267" y="3698555"/>
            <a:ext cx="2142704" cy="246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3AABB12B-BAF9-4D81-9099-60ED54BEB1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8" t="-4389" r="-308" b="12112"/>
          <a:stretch/>
        </p:blipFill>
        <p:spPr>
          <a:xfrm>
            <a:off x="5606650" y="3698555"/>
            <a:ext cx="2142704" cy="1646938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0603E85-35FB-4644-9013-FE666431BE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8219" y="4610106"/>
            <a:ext cx="1718532" cy="160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CC4538C-E5BE-4008-B51C-4E6C5F0BD4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02586" y="4809448"/>
            <a:ext cx="1718533" cy="14956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of strategies (AI)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At present, the end user of a DSS tries to achieve an objective, e.g. decontamination, via the development of suitable strategies – mainly as </a:t>
            </a:r>
            <a:r>
              <a:rPr lang="nl-BE" dirty="0">
                <a:solidFill>
                  <a:srgbClr val="50AAE6"/>
                </a:solidFill>
              </a:rPr>
              <a:t>a trial and error process </a:t>
            </a:r>
            <a:r>
              <a:rPr lang="nl-BE" dirty="0"/>
              <a:t>hoping to find the best possible combination of measures</a:t>
            </a:r>
          </a:p>
          <a:p>
            <a:r>
              <a:rPr lang="nl-BE" dirty="0"/>
              <a:t>With </a:t>
            </a:r>
            <a:r>
              <a:rPr lang="nl-BE" dirty="0">
                <a:solidFill>
                  <a:srgbClr val="50AAE6"/>
                </a:solidFill>
              </a:rPr>
              <a:t>AI</a:t>
            </a:r>
            <a:r>
              <a:rPr lang="nl-BE" dirty="0"/>
              <a:t>, a new DSS could be developed, allowing the </a:t>
            </a:r>
            <a:r>
              <a:rPr lang="nl-BE" dirty="0">
                <a:solidFill>
                  <a:srgbClr val="50AAE6"/>
                </a:solidFill>
              </a:rPr>
              <a:t>end user </a:t>
            </a:r>
            <a:r>
              <a:rPr lang="nl-BE" dirty="0"/>
              <a:t>to </a:t>
            </a:r>
            <a:r>
              <a:rPr lang="nl-BE" dirty="0">
                <a:solidFill>
                  <a:srgbClr val="50AAE6"/>
                </a:solidFill>
              </a:rPr>
              <a:t>define</a:t>
            </a:r>
            <a:r>
              <a:rPr lang="nl-BE" dirty="0"/>
              <a:t> his or her </a:t>
            </a:r>
            <a:r>
              <a:rPr lang="nl-BE" dirty="0">
                <a:solidFill>
                  <a:srgbClr val="50AAE6"/>
                </a:solidFill>
              </a:rPr>
              <a:t>objectives/goals</a:t>
            </a:r>
            <a:r>
              <a:rPr lang="nl-BE" dirty="0"/>
              <a:t> and the </a:t>
            </a:r>
            <a:r>
              <a:rPr lang="nl-BE" dirty="0">
                <a:solidFill>
                  <a:srgbClr val="50AAE6"/>
                </a:solidFill>
              </a:rPr>
              <a:t>system identifies the best possible strategies</a:t>
            </a:r>
            <a:r>
              <a:rPr lang="nl-BE" dirty="0"/>
              <a:t> to achieve the specified objectives/goals with pros and cons</a:t>
            </a:r>
          </a:p>
          <a:p>
            <a:r>
              <a:rPr lang="nl-BE" dirty="0"/>
              <a:t>AI would also allow all </a:t>
            </a:r>
            <a:r>
              <a:rPr lang="nl-BE" dirty="0">
                <a:solidFill>
                  <a:srgbClr val="50AAE6"/>
                </a:solidFill>
              </a:rPr>
              <a:t>stakeholders</a:t>
            </a:r>
            <a:r>
              <a:rPr lang="nl-BE" dirty="0"/>
              <a:t> to </a:t>
            </a:r>
            <a:r>
              <a:rPr lang="nl-BE" dirty="0">
                <a:solidFill>
                  <a:srgbClr val="50AAE6"/>
                </a:solidFill>
              </a:rPr>
              <a:t>evaluate</a:t>
            </a:r>
            <a:r>
              <a:rPr lang="nl-BE" dirty="0"/>
              <a:t> the results in a more comprehensive way as </a:t>
            </a:r>
            <a:r>
              <a:rPr lang="nl-BE" dirty="0">
                <a:solidFill>
                  <a:srgbClr val="50AAE6"/>
                </a:solidFill>
              </a:rPr>
              <a:t>all available information </a:t>
            </a:r>
            <a:r>
              <a:rPr lang="nl-BE" dirty="0"/>
              <a:t>– needed by the AI – is </a:t>
            </a:r>
            <a:r>
              <a:rPr lang="nl-BE" dirty="0">
                <a:solidFill>
                  <a:srgbClr val="50AAE6"/>
                </a:solidFill>
              </a:rPr>
              <a:t>available</a:t>
            </a:r>
            <a:r>
              <a:rPr lang="nl-BE" dirty="0"/>
              <a:t> and can be searched by big data analysis approaches </a:t>
            </a:r>
          </a:p>
          <a:p>
            <a:r>
              <a:rPr lang="nl-BE" dirty="0"/>
              <a:t>This new approach requires </a:t>
            </a:r>
            <a:endParaRPr lang="en-GB" dirty="0"/>
          </a:p>
          <a:p>
            <a:pPr lvl="1"/>
            <a:r>
              <a:rPr lang="nl-BE" dirty="0"/>
              <a:t>Big data capabilities for information acquiring and processing</a:t>
            </a:r>
            <a:endParaRPr lang="en-GB" dirty="0"/>
          </a:p>
          <a:p>
            <a:pPr lvl="1"/>
            <a:r>
              <a:rPr lang="nl-BE" dirty="0"/>
              <a:t>AI to better interpret information and define sensible strategies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601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D54CB0-E5EA-4C6E-95CD-E0728513B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0B3601-9C83-47EB-85B7-D1CA064F1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 strongly believe that we need “Demonstration” projects as is the case in Security, Energy or other H2020 areas. </a:t>
            </a:r>
          </a:p>
          <a:p>
            <a:r>
              <a:rPr lang="en-GB" dirty="0"/>
              <a:t>There one demonstrates tools and methods that are prototypes for operational application, taking all relevant players on board.</a:t>
            </a:r>
          </a:p>
          <a:p>
            <a:r>
              <a:rPr lang="en-GB" dirty="0"/>
              <a:t>Based on initial ideas and first feedback some research can be also done, but main task is demonstrating the operational use</a:t>
            </a:r>
          </a:p>
          <a:p>
            <a:r>
              <a:rPr lang="en-GB" dirty="0"/>
              <a:t>This is so far fully missing in Euratom and possibly one reason why exploitation of results is imperfect</a:t>
            </a:r>
          </a:p>
        </p:txBody>
      </p:sp>
    </p:spTree>
    <p:extLst>
      <p:ext uri="{BB962C8B-B14F-4D97-AF65-F5344CB8AC3E}">
        <p14:creationId xmlns:p14="http://schemas.microsoft.com/office/powerpoint/2010/main" val="1749826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5400" dirty="0"/>
              <a:t>Thanks to all for their great work done in the last three years – not more to say…</a:t>
            </a:r>
          </a:p>
        </p:txBody>
      </p:sp>
    </p:spTree>
    <p:extLst>
      <p:ext uri="{BB962C8B-B14F-4D97-AF65-F5344CB8AC3E}">
        <p14:creationId xmlns:p14="http://schemas.microsoft.com/office/powerpoint/2010/main" val="2138643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098550"/>
            <a:ext cx="8208912" cy="4489450"/>
          </a:xfrm>
        </p:spPr>
        <p:txBody>
          <a:bodyPr/>
          <a:lstStyle/>
          <a:p>
            <a:pPr marL="0" lvl="1" indent="0" algn="ctr">
              <a:buFontTx/>
              <a:buNone/>
            </a:pPr>
            <a:r>
              <a:rPr lang="en-GB" altLang="de-DE" sz="4000" b="1" dirty="0"/>
              <a:t>Thank you very much for your attention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FontTx/>
              <a:buNone/>
            </a:pPr>
            <a:r>
              <a:rPr lang="en-GB" altLang="de-DE" sz="4000" b="1" dirty="0"/>
              <a:t>Questions?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None/>
            </a:pPr>
            <a:r>
              <a:rPr lang="en-GB" altLang="de-DE" sz="3200" b="1" dirty="0"/>
              <a:t>https://portal.iket.kit.edu/CONFIDENCE/</a:t>
            </a:r>
          </a:p>
        </p:txBody>
      </p:sp>
    </p:spTree>
    <p:extLst>
      <p:ext uri="{BB962C8B-B14F-4D97-AF65-F5344CB8AC3E}">
        <p14:creationId xmlns:p14="http://schemas.microsoft.com/office/powerpoint/2010/main" val="15303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Phases of an event (adapted from NERIS SRA)</a:t>
            </a:r>
          </a:p>
        </p:txBody>
      </p:sp>
      <p:sp>
        <p:nvSpPr>
          <p:cNvPr id="17" name="Seta para cima 9"/>
          <p:cNvSpPr/>
          <p:nvPr/>
        </p:nvSpPr>
        <p:spPr>
          <a:xfrm>
            <a:off x="1660525" y="5434288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8" name="Seta para a direita 14"/>
          <p:cNvSpPr/>
          <p:nvPr/>
        </p:nvSpPr>
        <p:spPr>
          <a:xfrm>
            <a:off x="1115616" y="5341445"/>
            <a:ext cx="7277100" cy="1301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9" name="Seta para cima 17"/>
          <p:cNvSpPr/>
          <p:nvPr/>
        </p:nvSpPr>
        <p:spPr>
          <a:xfrm>
            <a:off x="7254121" y="5452954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2" name="Caixa de texto 12"/>
          <p:cNvSpPr txBox="1"/>
          <p:nvPr/>
        </p:nvSpPr>
        <p:spPr>
          <a:xfrm>
            <a:off x="1155655" y="5946451"/>
            <a:ext cx="1152128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Declaration of Emergency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aixa de texto 15"/>
          <p:cNvSpPr txBox="1"/>
          <p:nvPr/>
        </p:nvSpPr>
        <p:spPr>
          <a:xfrm>
            <a:off x="4811236" y="5946880"/>
            <a:ext cx="1514452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End of Emergency Response phase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Caixa de texto 18"/>
          <p:cNvSpPr txBox="1"/>
          <p:nvPr/>
        </p:nvSpPr>
        <p:spPr>
          <a:xfrm>
            <a:off x="6779739" y="5946880"/>
            <a:ext cx="1272614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Termination of Emergency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Inhaltsplatzhalter 25"/>
          <p:cNvGraphicFramePr>
            <a:graphicFrameLocks noGrp="1"/>
          </p:cNvGraphicFramePr>
          <p:nvPr>
            <p:ph idx="1"/>
          </p:nvPr>
        </p:nvGraphicFramePr>
        <p:xfrm>
          <a:off x="387483" y="1089490"/>
          <a:ext cx="8356599" cy="4150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5932">
                  <a:extLst>
                    <a:ext uri="{9D8B030D-6E8A-4147-A177-3AD203B41FA5}">
                      <a16:colId xmlns:a16="http://schemas.microsoft.com/office/drawing/2014/main" val="3020985393"/>
                    </a:ext>
                  </a:extLst>
                </a:gridCol>
                <a:gridCol w="1186417">
                  <a:extLst>
                    <a:ext uri="{9D8B030D-6E8A-4147-A177-3AD203B41FA5}">
                      <a16:colId xmlns:a16="http://schemas.microsoft.com/office/drawing/2014/main" val="275532588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643776519"/>
                    </a:ext>
                  </a:extLst>
                </a:gridCol>
                <a:gridCol w="1313993">
                  <a:extLst>
                    <a:ext uri="{9D8B030D-6E8A-4147-A177-3AD203B41FA5}">
                      <a16:colId xmlns:a16="http://schemas.microsoft.com/office/drawing/2014/main" val="4111004425"/>
                    </a:ext>
                  </a:extLst>
                </a:gridCol>
                <a:gridCol w="1644706">
                  <a:extLst>
                    <a:ext uri="{9D8B030D-6E8A-4147-A177-3AD203B41FA5}">
                      <a16:colId xmlns:a16="http://schemas.microsoft.com/office/drawing/2014/main" val="2691137058"/>
                    </a:ext>
                  </a:extLst>
                </a:gridCol>
                <a:gridCol w="1357399">
                  <a:extLst>
                    <a:ext uri="{9D8B030D-6E8A-4147-A177-3AD203B41FA5}">
                      <a16:colId xmlns:a16="http://schemas.microsoft.com/office/drawing/2014/main" val="16628078"/>
                    </a:ext>
                  </a:extLst>
                </a:gridCol>
              </a:tblGrid>
              <a:tr h="457200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>
                          <a:effectLst/>
                        </a:rPr>
                        <a:t>Preparedness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cap="small" dirty="0">
                          <a:effectLst/>
                        </a:rPr>
                        <a:t>Pre-release phase / threat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>
                          <a:effectLst/>
                        </a:rPr>
                        <a:t>Emergency Response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>
                          <a:effectLst/>
                        </a:rPr>
                        <a:t>Long Term Phase</a:t>
                      </a:r>
                      <a:r>
                        <a:rPr lang="en-GB" sz="1200" cap="small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836374"/>
                  </a:ext>
                </a:extLst>
              </a:tr>
              <a:tr h="28830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Urgent Response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Early Response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Transition Phase</a:t>
                      </a:r>
                    </a:p>
                  </a:txBody>
                  <a:tcPr marL="58972" marR="58972" marT="0" marB="0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808984"/>
                  </a:ext>
                </a:extLst>
              </a:tr>
              <a:tr h="194062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Nuclear and Radiological Emergency Planning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Stakeholder participation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Education and training, Including Exercises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R&amp;D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Implementation of Early countermeasures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Precautionary and urgent protective actions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Early protective actions and other response actions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Lifting of Early countermeasures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Implementation of transition phase countermeasures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Preparing long term remediation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Resumption of normal living conditions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149472"/>
                  </a:ext>
                </a:extLst>
              </a:tr>
              <a:tr h="9959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Normal Exposure Situation 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Planned Exposure Situation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effectLst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Emergency Exposure Situation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Existing, planned Exposure Situation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Normal Exposure Situation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0524"/>
                  </a:ext>
                </a:extLst>
              </a:tr>
              <a:tr h="14415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Hours - days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Days - weeks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Weeks - years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2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extLst>
                  <a:ext uri="{0D108BD9-81ED-4DB2-BD59-A6C34878D82A}">
                    <a16:rowId xmlns:a16="http://schemas.microsoft.com/office/drawing/2014/main" val="1465672534"/>
                  </a:ext>
                </a:extLst>
              </a:tr>
            </a:tbl>
          </a:graphicData>
        </a:graphic>
      </p:graphicFrame>
      <p:sp>
        <p:nvSpPr>
          <p:cNvPr id="30" name="Seta para cima 17"/>
          <p:cNvSpPr/>
          <p:nvPr/>
        </p:nvSpPr>
        <p:spPr>
          <a:xfrm>
            <a:off x="5568462" y="5455983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Textfeld 2"/>
          <p:cNvSpPr txBox="1"/>
          <p:nvPr/>
        </p:nvSpPr>
        <p:spPr>
          <a:xfrm>
            <a:off x="2198002" y="2771984"/>
            <a:ext cx="3372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Input/Model uncertainty - some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195736" y="3242613"/>
            <a:ext cx="3372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Not much  research on decision making in the Urgent/Early response phase</a:t>
            </a:r>
          </a:p>
        </p:txBody>
      </p:sp>
    </p:spTree>
    <p:extLst>
      <p:ext uri="{BB962C8B-B14F-4D97-AF65-F5344CB8AC3E}">
        <p14:creationId xmlns:p14="http://schemas.microsoft.com/office/powerpoint/2010/main" val="166349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 for consideration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</a:pPr>
            <a:r>
              <a:rPr lang="en-GB" dirty="0"/>
              <a:t>Modelling and Analysis errors</a:t>
            </a:r>
          </a:p>
          <a:p>
            <a:pPr lvl="1">
              <a:spcBef>
                <a:spcPts val="200"/>
              </a:spcBef>
            </a:pPr>
            <a:r>
              <a:rPr lang="en-GB" dirty="0"/>
              <a:t>Judgemental (what to include in models and analyses)</a:t>
            </a:r>
          </a:p>
          <a:p>
            <a:pPr lvl="1">
              <a:spcBef>
                <a:spcPts val="200"/>
              </a:spcBef>
            </a:pPr>
            <a:r>
              <a:rPr lang="en-GB" dirty="0"/>
              <a:t>Computational (inaccurate calculations – and mistakes)</a:t>
            </a:r>
          </a:p>
          <a:p>
            <a:pPr lvl="1">
              <a:spcBef>
                <a:spcPts val="200"/>
              </a:spcBef>
            </a:pPr>
            <a:r>
              <a:rPr lang="en-GB" dirty="0"/>
              <a:t>Modelling error (imperfect fit of the real world)</a:t>
            </a:r>
          </a:p>
          <a:p>
            <a:pPr marL="0" indent="0">
              <a:spcBef>
                <a:spcPts val="200"/>
              </a:spcBef>
              <a:buNone/>
            </a:pPr>
            <a:endParaRPr lang="en-GB" dirty="0"/>
          </a:p>
          <a:p>
            <a:pPr>
              <a:spcBef>
                <a:spcPts val="200"/>
              </a:spcBef>
            </a:pPr>
            <a:r>
              <a:rPr lang="en-GB" dirty="0"/>
              <a:t>Do we need </a:t>
            </a:r>
            <a:r>
              <a:rPr lang="en-GB" dirty="0">
                <a:solidFill>
                  <a:srgbClr val="50AAE6"/>
                </a:solidFill>
              </a:rPr>
              <a:t>complex simulation </a:t>
            </a:r>
            <a:r>
              <a:rPr lang="en-GB" dirty="0"/>
              <a:t>models when we use ensemble input?</a:t>
            </a:r>
          </a:p>
          <a:p>
            <a:pPr lvl="1">
              <a:spcBef>
                <a:spcPts val="200"/>
              </a:spcBef>
            </a:pPr>
            <a:r>
              <a:rPr lang="en-GB" dirty="0"/>
              <a:t>Models of different complexity were applied in WP1 – are there significant differences in the output?</a:t>
            </a:r>
          </a:p>
          <a:p>
            <a:pPr lvl="1">
              <a:spcBef>
                <a:spcPts val="200"/>
              </a:spcBef>
            </a:pPr>
            <a:r>
              <a:rPr lang="en-GB" dirty="0">
                <a:solidFill>
                  <a:srgbClr val="50AAE6"/>
                </a:solidFill>
              </a:rPr>
              <a:t>Simple</a:t>
            </a:r>
            <a:r>
              <a:rPr lang="en-GB" dirty="0"/>
              <a:t> models need much </a:t>
            </a:r>
            <a:r>
              <a:rPr lang="en-GB" dirty="0">
                <a:solidFill>
                  <a:srgbClr val="50AAE6"/>
                </a:solidFill>
              </a:rPr>
              <a:t>less computing </a:t>
            </a:r>
            <a:r>
              <a:rPr lang="en-GB" dirty="0"/>
              <a:t>time; increasing the number of ensembles might compensate model simplifications?</a:t>
            </a:r>
          </a:p>
          <a:p>
            <a:pPr>
              <a:spcBef>
                <a:spcPts val="200"/>
              </a:spcBef>
            </a:pPr>
            <a:r>
              <a:rPr lang="en-GB" dirty="0"/>
              <a:t>Iodine</a:t>
            </a:r>
          </a:p>
          <a:p>
            <a:pPr lvl="1">
              <a:spcBef>
                <a:spcPts val="200"/>
              </a:spcBef>
            </a:pPr>
            <a:r>
              <a:rPr lang="en-GB" dirty="0">
                <a:solidFill>
                  <a:srgbClr val="50AAE6"/>
                </a:solidFill>
              </a:rPr>
              <a:t>Iodine chemistry </a:t>
            </a:r>
            <a:r>
              <a:rPr lang="en-GB" dirty="0"/>
              <a:t>in the reactor building is very complex and not very well modelled</a:t>
            </a:r>
          </a:p>
          <a:p>
            <a:pPr lvl="1">
              <a:spcBef>
                <a:spcPts val="200"/>
              </a:spcBef>
            </a:pPr>
            <a:r>
              <a:rPr lang="en-GB" dirty="0">
                <a:solidFill>
                  <a:srgbClr val="50AAE6"/>
                </a:solidFill>
              </a:rPr>
              <a:t>Iodine</a:t>
            </a:r>
            <a:r>
              <a:rPr lang="en-GB" dirty="0"/>
              <a:t> in the atmospheric dispersion models may also require improvement – </a:t>
            </a:r>
            <a:r>
              <a:rPr lang="en-GB" dirty="0">
                <a:solidFill>
                  <a:srgbClr val="50AAE6"/>
                </a:solidFill>
              </a:rPr>
              <a:t>transition in the atmosphere </a:t>
            </a:r>
            <a:r>
              <a:rPr lang="en-GB" dirty="0"/>
              <a:t>from one to another phase</a:t>
            </a:r>
          </a:p>
        </p:txBody>
      </p:sp>
      <p:sp>
        <p:nvSpPr>
          <p:cNvPr id="9" name="Oval 10"/>
          <p:cNvSpPr/>
          <p:nvPr/>
        </p:nvSpPr>
        <p:spPr bwMode="auto">
          <a:xfrm>
            <a:off x="6804248" y="1198136"/>
            <a:ext cx="2304256" cy="1296144"/>
          </a:xfrm>
          <a:prstGeom prst="ellipse">
            <a:avLst/>
          </a:prstGeom>
          <a:solidFill>
            <a:srgbClr val="FFFF00"/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Usually ignored</a:t>
            </a:r>
          </a:p>
        </p:txBody>
      </p:sp>
    </p:spTree>
    <p:extLst>
      <p:ext uri="{BB962C8B-B14F-4D97-AF65-F5344CB8AC3E}">
        <p14:creationId xmlns:p14="http://schemas.microsoft.com/office/powerpoint/2010/main" val="19163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Scenario-Focused Decision Analysis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Use of scenarios to better represent “deep” uncertainties</a:t>
            </a:r>
          </a:p>
          <a:p>
            <a:r>
              <a:rPr lang="en-GB" dirty="0"/>
              <a:t>This can be combined with big data analysis (Case Based Reasoning as a simple representative has been used in past projects) to have a starting point for decision making</a:t>
            </a:r>
          </a:p>
          <a:p>
            <a:r>
              <a:rPr lang="en-GB" dirty="0"/>
              <a:t>Referring to Simon’s presentation for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1784565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Risk modelling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risk model was developed in CONFIDENCE that can be applied early in the accident within decision support systems</a:t>
            </a:r>
          </a:p>
          <a:p>
            <a:r>
              <a:rPr lang="en-GB" dirty="0"/>
              <a:t>Open Questions:</a:t>
            </a:r>
          </a:p>
          <a:p>
            <a:pPr lvl="1"/>
            <a:r>
              <a:rPr lang="en-GB" dirty="0"/>
              <a:t>Can it be generalised/expanded to be applied easily all over Europe/World?</a:t>
            </a:r>
          </a:p>
          <a:p>
            <a:pPr lvl="1"/>
            <a:r>
              <a:rPr lang="en-GB" dirty="0"/>
              <a:t>Is there an added value also for early phase decision making?</a:t>
            </a:r>
          </a:p>
          <a:p>
            <a:pPr lvl="1"/>
            <a:r>
              <a:rPr lang="en-GB" dirty="0"/>
              <a:t>How to apply this information in the decision making process – at present, only dose criteria are used?</a:t>
            </a:r>
          </a:p>
          <a:p>
            <a:pPr lvl="1"/>
            <a:r>
              <a:rPr lang="en-GB" dirty="0"/>
              <a:t>Is it a good approach to define medical follow-up?</a:t>
            </a:r>
          </a:p>
          <a:p>
            <a:r>
              <a:rPr lang="en-GB" dirty="0"/>
              <a:t>Need to test that approach in projects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825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Food countermeasures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Food countermeasures are necessary for years or decades following a nuclear or radiological emergency</a:t>
            </a:r>
          </a:p>
          <a:p>
            <a:r>
              <a:rPr lang="en-GB" dirty="0"/>
              <a:t>To which extend can the current simple transfer models replaced by process based models – for all important radionuclides, for all time scales?</a:t>
            </a:r>
          </a:p>
          <a:p>
            <a:r>
              <a:rPr lang="en-GB" dirty="0"/>
              <a:t>Local to global modelling – is there a way to do this with the same model (radioecological regions for large scale, local adaptation)? </a:t>
            </a:r>
          </a:p>
        </p:txBody>
      </p:sp>
    </p:spTree>
    <p:extLst>
      <p:ext uri="{BB962C8B-B14F-4D97-AF65-F5344CB8AC3E}">
        <p14:creationId xmlns:p14="http://schemas.microsoft.com/office/powerpoint/2010/main" val="340175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Stakeholders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Recommendations were developed how to improve the strategy development together with stakeholders (e.g. governance, economy, environment, health, society)  </a:t>
            </a:r>
          </a:p>
          <a:p>
            <a:r>
              <a:rPr lang="en-GB" dirty="0"/>
              <a:t>There were many recommendation drafted that require further research activities in many areas</a:t>
            </a:r>
          </a:p>
          <a:p>
            <a:r>
              <a:rPr lang="en-GB" dirty="0"/>
              <a:t>Can we use these recommendations, derived for 9 countries, to develop a “</a:t>
            </a:r>
            <a:r>
              <a:rPr lang="en-GB" dirty="0">
                <a:solidFill>
                  <a:srgbClr val="50AAE6"/>
                </a:solidFill>
              </a:rPr>
              <a:t>new” framework </a:t>
            </a:r>
            <a:r>
              <a:rPr lang="en-GB" dirty="0"/>
              <a:t>how to implement these recommendations – and define the necessary research needs for this?</a:t>
            </a:r>
          </a:p>
        </p:txBody>
      </p:sp>
    </p:spTree>
    <p:extLst>
      <p:ext uri="{BB962C8B-B14F-4D97-AF65-F5344CB8AC3E}">
        <p14:creationId xmlns:p14="http://schemas.microsoft.com/office/powerpoint/2010/main" val="3134478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Communication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Much work was performed on </a:t>
            </a:r>
            <a:r>
              <a:rPr lang="en-GB" dirty="0">
                <a:solidFill>
                  <a:srgbClr val="50AAE6"/>
                </a:solidFill>
              </a:rPr>
              <a:t>communication under uncertainties </a:t>
            </a:r>
            <a:r>
              <a:rPr lang="en-GB" dirty="0"/>
              <a:t>at different levels and with different communities</a:t>
            </a:r>
          </a:p>
          <a:p>
            <a:r>
              <a:rPr lang="en-GB" dirty="0"/>
              <a:t>A lot of </a:t>
            </a:r>
            <a:r>
              <a:rPr lang="en-GB" dirty="0">
                <a:solidFill>
                  <a:srgbClr val="50AAE6"/>
                </a:solidFill>
              </a:rPr>
              <a:t>recommendations</a:t>
            </a:r>
            <a:r>
              <a:rPr lang="en-GB" dirty="0"/>
              <a:t> are available from former research projects</a:t>
            </a:r>
          </a:p>
          <a:p>
            <a:r>
              <a:rPr lang="en-GB" dirty="0"/>
              <a:t>Is it now time to start a large </a:t>
            </a:r>
            <a:r>
              <a:rPr lang="en-GB" dirty="0">
                <a:solidFill>
                  <a:srgbClr val="50AAE6"/>
                </a:solidFill>
              </a:rPr>
              <a:t>scale demonstration project </a:t>
            </a:r>
            <a:r>
              <a:rPr lang="en-GB" dirty="0"/>
              <a:t>to better test the various approaches and try to develop operational recommendations that can become operational at a European level?</a:t>
            </a:r>
          </a:p>
        </p:txBody>
      </p:sp>
    </p:spTree>
    <p:extLst>
      <p:ext uri="{BB962C8B-B14F-4D97-AF65-F5344CB8AC3E}">
        <p14:creationId xmlns:p14="http://schemas.microsoft.com/office/powerpoint/2010/main" val="402100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Decision making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50AAE6"/>
                </a:solidFill>
              </a:rPr>
              <a:t>Guidance</a:t>
            </a:r>
            <a:r>
              <a:rPr lang="en-GB" dirty="0"/>
              <a:t> needed how to </a:t>
            </a:r>
            <a:r>
              <a:rPr lang="en-GB" dirty="0">
                <a:solidFill>
                  <a:srgbClr val="50AAE6"/>
                </a:solidFill>
              </a:rPr>
              <a:t>interpret ensemble </a:t>
            </a:r>
            <a:r>
              <a:rPr lang="en-GB" dirty="0"/>
              <a:t>results</a:t>
            </a:r>
          </a:p>
          <a:p>
            <a:r>
              <a:rPr lang="en-GB" dirty="0"/>
              <a:t>Formal decision aiding techniques (</a:t>
            </a:r>
            <a:r>
              <a:rPr lang="en-GB" dirty="0">
                <a:solidFill>
                  <a:srgbClr val="50AAE6"/>
                </a:solidFill>
              </a:rPr>
              <a:t>MCDA</a:t>
            </a:r>
            <a:r>
              <a:rPr lang="en-GB" dirty="0"/>
              <a:t>) were improved and tested in panels</a:t>
            </a:r>
          </a:p>
          <a:p>
            <a:r>
              <a:rPr lang="en-GB" dirty="0"/>
              <a:t>There is a need to further test this in research projects or operational application – </a:t>
            </a:r>
            <a:r>
              <a:rPr lang="en-GB" dirty="0">
                <a:solidFill>
                  <a:srgbClr val="50AAE6"/>
                </a:solidFill>
              </a:rPr>
              <a:t>IAEA-ENVIRONET MAESTRI</a:t>
            </a:r>
            <a:r>
              <a:rPr lang="en-GB" dirty="0"/>
              <a:t> project </a:t>
            </a:r>
          </a:p>
          <a:p>
            <a:r>
              <a:rPr lang="en-GB" dirty="0"/>
              <a:t>Agent based modelling was first time used to get some insight into the decision making process</a:t>
            </a:r>
          </a:p>
          <a:p>
            <a:r>
              <a:rPr lang="en-GB" dirty="0"/>
              <a:t>There is a potential to better model the </a:t>
            </a:r>
            <a:r>
              <a:rPr lang="en-GB" dirty="0">
                <a:solidFill>
                  <a:srgbClr val="50AAE6"/>
                </a:solidFill>
              </a:rPr>
              <a:t>negotiation process </a:t>
            </a:r>
            <a:r>
              <a:rPr lang="en-GB" dirty="0"/>
              <a:t>and identify bottlenecks in decision making, but also investigate the behaviour of the population </a:t>
            </a:r>
          </a:p>
        </p:txBody>
      </p:sp>
    </p:spTree>
    <p:extLst>
      <p:ext uri="{BB962C8B-B14F-4D97-AF65-F5344CB8AC3E}">
        <p14:creationId xmlns:p14="http://schemas.microsoft.com/office/powerpoint/2010/main" val="827165315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963</Words>
  <Application>Microsoft Office PowerPoint</Application>
  <PresentationFormat>Bildschirmpräsentation (4:3)</PresentationFormat>
  <Paragraphs>99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Interstate-Regular</vt:lpstr>
      <vt:lpstr>KIT-PPT_Master_en_2016</vt:lpstr>
      <vt:lpstr>PowerPoint-Präsentation</vt:lpstr>
      <vt:lpstr>Phases of an event (adapted from NERIS SRA)</vt:lpstr>
      <vt:lpstr>Issues for consideration</vt:lpstr>
      <vt:lpstr>Scenario-Focused Decision Analysis</vt:lpstr>
      <vt:lpstr>Risk modelling</vt:lpstr>
      <vt:lpstr>Food countermeasures</vt:lpstr>
      <vt:lpstr>Stakeholders </vt:lpstr>
      <vt:lpstr>Communication </vt:lpstr>
      <vt:lpstr>Decision making </vt:lpstr>
      <vt:lpstr>Development of strategies (AI)</vt:lpstr>
      <vt:lpstr>General</vt:lpstr>
      <vt:lpstr>Conclusions </vt:lpstr>
      <vt:lpstr>PowerPoint-Präsentation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Wolfgang Raskob</cp:lastModifiedBy>
  <cp:revision>214</cp:revision>
  <dcterms:created xsi:type="dcterms:W3CDTF">2015-12-14T06:33:20Z</dcterms:created>
  <dcterms:modified xsi:type="dcterms:W3CDTF">2019-12-05T07:27:33Z</dcterms:modified>
</cp:coreProperties>
</file>